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61" r:id="rId5"/>
    <p:sldId id="264" r:id="rId6"/>
    <p:sldId id="269" r:id="rId7"/>
    <p:sldId id="270" r:id="rId8"/>
    <p:sldId id="271" r:id="rId9"/>
    <p:sldId id="267" r:id="rId10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2"/>
      <p:bold r:id="rId13"/>
      <p:italic r:id="rId14"/>
      <p:boldItalic r:id="rId15"/>
    </p:embeddedFont>
    <p:embeddedFont>
      <p:font typeface="Montserrat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35"/>
    <p:restoredTop sz="94701"/>
  </p:normalViewPr>
  <p:slideViewPr>
    <p:cSldViewPr snapToGrid="0">
      <p:cViewPr varScale="1">
        <p:scale>
          <a:sx n="262" d="100"/>
          <a:sy n="262" d="100"/>
        </p:scale>
        <p:origin x="470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E5E5E"/>
                </a:solidFill>
                <a:highlight>
                  <a:srgbClr val="F8F8F8"/>
                </a:highlight>
              </a:rPr>
              <a:t>Metropolitan Transportation Authority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4a38408a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4a38408a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4a38408a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4a38408a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078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4a38408a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4a38408a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042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4a38408a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4a38408a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25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id321axn/malicious-urls-datas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49234374/how-to-count-vowels-and-consonants-in-pandas-dataframe-both-uppercase-and-lower" TargetMode="External"/><Relationship Id="rId3" Type="http://schemas.openxmlformats.org/officeDocument/2006/relationships/hyperlink" Target="https://splunkbase.splunk.com/app/2734/" TargetMode="External"/><Relationship Id="rId7" Type="http://schemas.openxmlformats.org/officeDocument/2006/relationships/hyperlink" Target="https://stackoverflow.com/questions/37335598/how-to-get-the-length-of-a-cell-value-in-pandas-dataframe" TargetMode="External"/><Relationship Id="rId12" Type="http://schemas.openxmlformats.org/officeDocument/2006/relationships/hyperlink" Target="https://stackoverflow.com/questions/332289/how-do-i-change-the-size-of-figures-drawn-with-matplotli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scienceparichay.com/article/pandas-split-column-by-delimiter/" TargetMode="External"/><Relationship Id="rId11" Type="http://schemas.openxmlformats.org/officeDocument/2006/relationships/hyperlink" Target="https://towardsdatascience.com/ensemble-learning-in-sklearn-587f21246e8d" TargetMode="External"/><Relationship Id="rId5" Type="http://schemas.openxmlformats.org/officeDocument/2006/relationships/hyperlink" Target="https://stackoverflow.com/a/50084009" TargetMode="External"/><Relationship Id="rId10" Type="http://schemas.openxmlformats.org/officeDocument/2006/relationships/hyperlink" Target="https://machinelearningmastery.com/modeling-pipeline-optimization-with-scikit-learn/" TargetMode="External"/><Relationship Id="rId4" Type="http://schemas.openxmlformats.org/officeDocument/2006/relationships/hyperlink" Target="https://web.archive.org/web/20161130185550/http:/fsecurify.com/using-machine-learning-detect-malicious-urls/" TargetMode="External"/><Relationship Id="rId9" Type="http://schemas.openxmlformats.org/officeDocument/2006/relationships/hyperlink" Target="https://stackoverflow.com/questions/13174468/how-do-you-join-all-items-in-a-li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568103" y="1369349"/>
            <a:ext cx="5986548" cy="1972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dirty="0">
                <a:solidFill>
                  <a:schemeClr val="bg1"/>
                </a:solidFill>
              </a:rPr>
              <a:t>Classify URL Reputation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2879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dirty="0"/>
              <a:t>Randy Grant (DSML)</a:t>
            </a:r>
            <a:endParaRPr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145100" y="995369"/>
            <a:ext cx="65268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50" lvl="0">
              <a:buClr>
                <a:schemeClr val="lt1"/>
              </a:buClr>
              <a:buSzPts val="1700"/>
            </a:pPr>
            <a:r>
              <a:rPr lang="en-GB" sz="1700" u="sng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Issue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The client, </a:t>
            </a:r>
            <a:r>
              <a:rPr lang="en-GB" sz="17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CyberCents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needs a way to able to identify URLs that have a likelihood of not being benign prior to a DNS request being sent to a DNS sinkhole</a:t>
            </a:r>
          </a:p>
          <a:p>
            <a:pPr marL="120650" lvl="0">
              <a:buClr>
                <a:schemeClr val="lt1"/>
              </a:buClr>
              <a:buSzPts val="1700"/>
            </a:pPr>
            <a:endParaRPr sz="1700" dirty="0">
              <a:solidFill>
                <a:schemeClr val="bg1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0650" lvl="0">
              <a:buClr>
                <a:schemeClr val="lt1"/>
              </a:buClr>
              <a:buSzPts val="1700"/>
            </a:pPr>
            <a:r>
              <a:rPr lang="en-GB" sz="1700" u="sng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With a list of URLs that have a known reputation of benign or not benign, train a classification model to identify URLs as being “benign” or “not benign” to be deployed as a preliminary check of URLs before being sent to the DNS server</a:t>
            </a:r>
          </a:p>
          <a:p>
            <a:pPr marL="120650" lvl="0">
              <a:buClr>
                <a:schemeClr val="lt1"/>
              </a:buClr>
              <a:buSzPts val="1700"/>
            </a:pPr>
            <a:endParaRPr sz="1700" dirty="0">
              <a:solidFill>
                <a:schemeClr val="bg1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0650" lvl="0">
              <a:buClr>
                <a:schemeClr val="lt1"/>
              </a:buClr>
              <a:buSzPts val="1700"/>
            </a:pPr>
            <a:r>
              <a:rPr lang="en-GB" sz="1700" u="sng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Create a model that correctly identifies URLs more than 90% of the time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2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25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Methods</a:t>
            </a:r>
            <a:endParaRPr dirty="0"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1297500" y="828675"/>
            <a:ext cx="7038900" cy="4178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Data Used: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400" dirty="0">
                <a:hlinkClick r:id="rId3"/>
              </a:rPr>
              <a:t>Kaggle.com sample datasets</a:t>
            </a:r>
            <a:endParaRPr lang="en-US" sz="1400" dirty="0"/>
          </a:p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GB" sz="1800" dirty="0"/>
          </a:p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800" dirty="0"/>
              <a:t>Tools Used:</a:t>
            </a:r>
            <a:endParaRPr sz="18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400" dirty="0"/>
              <a:t>Python for model development</a:t>
            </a:r>
            <a:endParaRPr sz="14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sz="1400" dirty="0"/>
              <a:t>Excel</a:t>
            </a:r>
          </a:p>
          <a:p>
            <a:pPr marL="61595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/>
          </a:p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800" dirty="0"/>
              <a:t>Metrics Created:</a:t>
            </a:r>
            <a:endParaRPr sz="1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Scores of Baseline Models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Scores of Best Hyperparameter Tuned Models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Rate of False and True Positives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sz="1400" dirty="0"/>
              <a:t>Final Ensemble Model Score and Confusion Matrix</a:t>
            </a:r>
            <a:endParaRPr lang="en-US" sz="1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Data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3721950" y="1385607"/>
            <a:ext cx="1700100" cy="102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Raw</a:t>
            </a:r>
            <a:endParaRPr sz="4000" dirty="0"/>
          </a:p>
        </p:txBody>
      </p:sp>
      <p:sp>
        <p:nvSpPr>
          <p:cNvPr id="264" name="Google Shape;264;p22"/>
          <p:cNvSpPr txBox="1"/>
          <p:nvPr/>
        </p:nvSpPr>
        <p:spPr>
          <a:xfrm>
            <a:off x="6738025" y="2977914"/>
            <a:ext cx="2082300" cy="187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 dirty="0">
                <a:solidFill>
                  <a:schemeClr val="lt1"/>
                </a:solidFill>
                <a:latin typeface="Lato"/>
                <a:sym typeface="Lato"/>
              </a:rPr>
              <a:t>Training Data Snippet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C0DDE-C3AB-26AB-C9ED-53CDE57C8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56"/>
          <a:stretch/>
        </p:blipFill>
        <p:spPr>
          <a:xfrm>
            <a:off x="208255" y="1233779"/>
            <a:ext cx="3288163" cy="1091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F1DF8F-E474-94F9-AB8D-9EAC3A88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50" y="2977914"/>
            <a:ext cx="6144712" cy="19540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297500" y="306421"/>
            <a:ext cx="7038900" cy="539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Raw Scores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3CD05-BCFA-9B81-7C25-02E84F9A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8" y="1719825"/>
            <a:ext cx="8487383" cy="1581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052549" y="252919"/>
            <a:ext cx="7038900" cy="539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Rate of False and True Positives with Tuned Models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2DDD5-0333-4C77-3EB3-1ED7D390F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72" y="1028187"/>
            <a:ext cx="7106055" cy="35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052549" y="252919"/>
            <a:ext cx="7038900" cy="539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Ensemble Model - Chosen as Deployable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856EE-A657-87AE-60C0-D91128D8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82" y="1516855"/>
            <a:ext cx="3530195" cy="1164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F5C80-DB06-18E9-7CF0-7E6365DDB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658" y="3518352"/>
            <a:ext cx="4343400" cy="1308100"/>
          </a:xfrm>
          <a:prstGeom prst="rect">
            <a:avLst/>
          </a:prstGeom>
        </p:spPr>
      </p:pic>
      <p:sp>
        <p:nvSpPr>
          <p:cNvPr id="8" name="Google Shape;263;p22">
            <a:extLst>
              <a:ext uri="{FF2B5EF4-FFF2-40B4-BE49-F238E27FC236}">
                <a16:creationId xmlns:a16="http://schemas.microsoft.com/office/drawing/2014/main" id="{EC2A94CB-141B-C779-5EC1-B286CDDAA0A0}"/>
              </a:ext>
            </a:extLst>
          </p:cNvPr>
          <p:cNvSpPr txBox="1"/>
          <p:nvPr/>
        </p:nvSpPr>
        <p:spPr>
          <a:xfrm>
            <a:off x="4432911" y="1495544"/>
            <a:ext cx="1700100" cy="102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Score</a:t>
            </a:r>
            <a:endParaRPr dirty="0"/>
          </a:p>
        </p:txBody>
      </p:sp>
      <p:sp>
        <p:nvSpPr>
          <p:cNvPr id="9" name="Google Shape;263;p22">
            <a:extLst>
              <a:ext uri="{FF2B5EF4-FFF2-40B4-BE49-F238E27FC236}">
                <a16:creationId xmlns:a16="http://schemas.microsoft.com/office/drawing/2014/main" id="{6A83CC87-CE80-E0F3-2304-E5E12803AA1D}"/>
              </a:ext>
            </a:extLst>
          </p:cNvPr>
          <p:cNvSpPr txBox="1"/>
          <p:nvPr/>
        </p:nvSpPr>
        <p:spPr>
          <a:xfrm>
            <a:off x="1527887" y="3405218"/>
            <a:ext cx="2611231" cy="166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6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Confusion Matrix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10661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052549" y="252919"/>
            <a:ext cx="7038900" cy="539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References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7EB857-F636-EA3E-5207-24FF1D11BB96}"/>
              </a:ext>
            </a:extLst>
          </p:cNvPr>
          <p:cNvSpPr/>
          <p:nvPr/>
        </p:nvSpPr>
        <p:spPr>
          <a:xfrm>
            <a:off x="369650" y="792804"/>
            <a:ext cx="892512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365 Data Science, ML in Python course, section 4.9</a:t>
            </a:r>
          </a:p>
          <a:p>
            <a:endParaRPr lang="en-US" sz="1050" dirty="0">
              <a:hlinkClick r:id="rId3"/>
            </a:endParaRPr>
          </a:p>
          <a:p>
            <a:r>
              <a:rPr lang="en-US" sz="1050" dirty="0">
                <a:hlinkClick r:id="rId3"/>
              </a:rPr>
              <a:t>https://splunkbase.splunk.com/app/2734/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4"/>
              </a:rPr>
              <a:t>https://web.archive.org/web/20161130185550/http://fsecurify.com/using-machine-learning-detect-malicious-urls/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5"/>
              </a:rPr>
              <a:t>https://stackoverflow.com/a/50084009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6"/>
              </a:rPr>
              <a:t>https://datascienceparichay.com/article/pandas-split-column-by-delimiter/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7"/>
              </a:rPr>
              <a:t>https://stackoverflow.com/questions/37335598/how-to-get-the-length-of-a-cell-value-in-pandas-dataframe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8"/>
              </a:rPr>
              <a:t>https://stackoverflow.com/questions/49234374/how-to-count-vowels-and-consonants-in-pandas-dataframe-both-uppercase-and-lower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9"/>
              </a:rPr>
              <a:t>https://stackoverflow.com/questions/13174468/how-do-you-join-all-items-in-a-list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10"/>
              </a:rPr>
              <a:t>https://machinelearningmastery.com/modeling-pipeline-optimization-with-scikit-learn/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10"/>
              </a:rPr>
              <a:t>https://machinelearningmastery.com/modeling-pipeline-optimization-with-scikit-learn/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11"/>
              </a:rPr>
              <a:t>https://towardsdatascience.com/ensemble-learning-in-sklearn-587f21246e8d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12"/>
              </a:rPr>
              <a:t>https://stackoverflow.com/questions/332289/how-do-i-change-the-size-of-figures-drawn-with-matplotlib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>
                <a:hlinkClick r:id="rId11"/>
              </a:rPr>
              <a:t>https://towardsdatascience.com/ensemble-learning-in-sklearn-587f21246e8d</a:t>
            </a:r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1306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07" name="Google Shape;307;p28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 dirty="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2100" dirty="0"/>
          </a:p>
        </p:txBody>
      </p:sp>
      <p:grpSp>
        <p:nvGrpSpPr>
          <p:cNvPr id="308" name="Google Shape;308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09" name="Google Shape;309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0" name="Google Shape;320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4" name="Google Shape;324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27" name="Google Shape;327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1" name="Google Shape;331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32" name="Google Shape;332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34" name="Google Shape;334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39" name="Google Shape;339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" name="Google Shape;340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1" name="Google Shape;341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43" name="Google Shape;343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44" name="Google Shape;344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45" name="Google Shape;345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" name="Google Shape;353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325</Words>
  <Application>Microsoft Macintosh PowerPoint</Application>
  <PresentationFormat>On-screen Show (16:9)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Lato</vt:lpstr>
      <vt:lpstr>Montserrat</vt:lpstr>
      <vt:lpstr>Focus</vt:lpstr>
      <vt:lpstr>Classify URL Reputation</vt:lpstr>
      <vt:lpstr>Introduction</vt:lpstr>
      <vt:lpstr>Methods</vt:lpstr>
      <vt:lpstr>Sample Data</vt:lpstr>
      <vt:lpstr>Raw Scores</vt:lpstr>
      <vt:lpstr>Rate of False and True Positives with Tuned Models</vt:lpstr>
      <vt:lpstr>Ensemble Model - Chosen as Deployable Model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cp:lastModifiedBy>Microsoft Office User</cp:lastModifiedBy>
  <cp:revision>16</cp:revision>
  <dcterms:modified xsi:type="dcterms:W3CDTF">2022-05-18T03:20:27Z</dcterms:modified>
</cp:coreProperties>
</file>